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9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83E"/>
    <a:srgbClr val="1B325D"/>
    <a:srgbClr val="3B9162"/>
    <a:srgbClr val="BF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39" autoAdjust="0"/>
  </p:normalViewPr>
  <p:slideViewPr>
    <p:cSldViewPr snapToGrid="0" showGuides="1">
      <p:cViewPr varScale="1">
        <p:scale>
          <a:sx n="60" d="100"/>
          <a:sy n="60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B325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4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2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4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95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6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2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7363"/>
            <a:ext cx="5486400" cy="35202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79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66B9-EC0F-48D1-8F95-7127A9502889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48F4-9979-4BDD-9E6E-0D3529C111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7644" y="6374106"/>
            <a:ext cx="221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/>
              <a:t>HR Elements for HR Practitioners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5418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7F48F4-9979-4BDD-9E6E-0D3529C1119F}" type="slidenum">
              <a:rPr lang="en-US" sz="12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>
            <a:off x="381000" y="1154875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21" descr="DCIPS_blue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28600"/>
            <a:ext cx="2133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42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3: DCIPS Occupational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Duration: 45 minutes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1475" y="6507331"/>
            <a:ext cx="8847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2: Select Work Category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Step 2: Select Work Category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3- 10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722"/>
            <a:ext cx="9144000" cy="4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3: Select Work Level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Step 3: Select Work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3- 11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222"/>
            <a:ext cx="9144000" cy="4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222"/>
            <a:ext cx="9144000" cy="404530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 Levels and Work Categories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Work Levels and Work Categories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6950" y="4393870"/>
            <a:ext cx="2011680" cy="27432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4478" y="4393870"/>
            <a:ext cx="2066883" cy="27432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4: Select </a:t>
            </a:r>
            <a:r>
              <a:rPr lang="en-US" sz="2800" dirty="0" smtClean="0"/>
              <a:t>Pay </a:t>
            </a:r>
            <a:r>
              <a:rPr lang="en-US" sz="2800" dirty="0" smtClean="0"/>
              <a:t>Band or Grade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Step 4: Select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Pay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Band or Grade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3- 13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597"/>
            <a:ext cx="9144000" cy="4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k categories_v6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311" y="1793174"/>
            <a:ext cx="7259117" cy="440574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Common Work Level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Common Work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3- 14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1096" y="4429495"/>
            <a:ext cx="1955304" cy="67689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k categories_v6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311" y="1793174"/>
            <a:ext cx="7259117" cy="440574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Pay Bands and Grades within Work Levels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Pay Bands and Grades within Work Levels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3- 15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1096" y="4429495"/>
            <a:ext cx="1955304" cy="67689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63558" y="4429494"/>
            <a:ext cx="1955304" cy="67689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00816" y="4429495"/>
            <a:ext cx="1927391" cy="676894"/>
          </a:xfrm>
          <a:prstGeom prst="rect">
            <a:avLst/>
          </a:prstGeom>
          <a:noFill/>
          <a:ln w="76200">
            <a:solidFill>
              <a:srgbClr val="7A9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4: Select DCIPS Pay Band or Grade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Step 4: Select DCIPS Pay Band or Grade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3- 16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597"/>
            <a:ext cx="9144000" cy="4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Occupational Groups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Occupational Groups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472"/>
            <a:ext cx="9144000" cy="4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Top-Down Alignment Approach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Top-Down Alignment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3- 18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972"/>
            <a:ext cx="9144000" cy="4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Lesson 3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1661" y="6507331"/>
            <a:ext cx="7546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0618" y="106813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Lesson 3 Review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48" y="4350524"/>
            <a:ext cx="2761517" cy="18580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098971" y="6507331"/>
            <a:ext cx="10272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3- 19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sz="2400" dirty="0" smtClean="0"/>
              <a:t>Topic 1 – DCIPS Occupational Structure</a:t>
            </a:r>
          </a:p>
          <a:p>
            <a:r>
              <a:rPr lang="en-US" sz="2400" dirty="0" smtClean="0"/>
              <a:t>Topic 2 </a:t>
            </a:r>
            <a:r>
              <a:rPr lang="en-US" sz="2400" dirty="0"/>
              <a:t>– </a:t>
            </a:r>
            <a:r>
              <a:rPr lang="en-US" sz="2400" dirty="0" smtClean="0"/>
              <a:t>DCIPS Grades and Pay Bands</a:t>
            </a:r>
          </a:p>
          <a:p>
            <a:r>
              <a:rPr lang="en-US" sz="2400" dirty="0" smtClean="0"/>
              <a:t>Topic 3 – Occupational Groups</a:t>
            </a:r>
          </a:p>
        </p:txBody>
      </p:sp>
    </p:spTree>
    <p:extLst>
      <p:ext uri="{BB962C8B-B14F-4D97-AF65-F5344CB8AC3E}">
        <p14:creationId xmlns:p14="http://schemas.microsoft.com/office/powerpoint/2010/main" val="7688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sz="2400" dirty="0" smtClean="0"/>
              <a:t>Topic 1 – DCIPS Occupational Structure</a:t>
            </a:r>
          </a:p>
          <a:p>
            <a:r>
              <a:rPr lang="en-US" sz="2400" dirty="0" smtClean="0"/>
              <a:t>Topic 2 </a:t>
            </a:r>
            <a:r>
              <a:rPr lang="en-US" sz="2400" dirty="0" smtClean="0"/>
              <a:t>–Grades </a:t>
            </a:r>
            <a:r>
              <a:rPr lang="en-US" sz="2400" dirty="0" smtClean="0"/>
              <a:t>and Pay Bands</a:t>
            </a:r>
          </a:p>
          <a:p>
            <a:r>
              <a:rPr lang="en-US" sz="2400" dirty="0" smtClean="0"/>
              <a:t>Topic 3 – Occupational Groups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Lesson 3 Topics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5227" y="6507331"/>
            <a:ext cx="861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200" y="107766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Lesson 3 Topics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44" y="4214082"/>
            <a:ext cx="2761517" cy="18580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42710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51625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you Define These Key Terms?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793174"/>
            <a:ext cx="5539839" cy="433298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Mission Categories</a:t>
            </a:r>
          </a:p>
          <a:p>
            <a:pPr lvl="0"/>
            <a:r>
              <a:rPr lang="en-US" dirty="0" smtClean="0"/>
              <a:t>Work Categories</a:t>
            </a:r>
          </a:p>
          <a:p>
            <a:pPr lvl="0"/>
            <a:r>
              <a:rPr lang="en-US" dirty="0" smtClean="0"/>
              <a:t>Work Levels</a:t>
            </a:r>
          </a:p>
          <a:p>
            <a:pPr lvl="0"/>
            <a:r>
              <a:rPr lang="en-US" dirty="0" smtClean="0"/>
              <a:t>DCIPS Grades/DCIPS Pay Bands</a:t>
            </a:r>
          </a:p>
          <a:p>
            <a:pPr lvl="0"/>
            <a:r>
              <a:rPr lang="en-US" dirty="0" smtClean="0"/>
              <a:t>Occupational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Key Terms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3- 3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9" t="8556" r="7273"/>
          <a:stretch/>
        </p:blipFill>
        <p:spPr>
          <a:xfrm>
            <a:off x="5225144" y="3111333"/>
            <a:ext cx="3197449" cy="31400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8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51625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Position Alignment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Position Alignment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3- 4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15141"/>
            <a:ext cx="9126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B325D"/>
                </a:solidFill>
              </a:rPr>
              <a:t>Alignment relates to the placement of positions in the DCIPS Occupational Structure and follows a top-down approach</a:t>
            </a:r>
            <a:endParaRPr lang="en-US" sz="2400" dirty="0">
              <a:solidFill>
                <a:srgbClr val="1B325D"/>
              </a:solidFill>
            </a:endParaRPr>
          </a:p>
        </p:txBody>
      </p:sp>
      <p:pic>
        <p:nvPicPr>
          <p:cNvPr id="10" name="Picture 9" descr="work categories_v6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229" y="1888177"/>
            <a:ext cx="5615542" cy="34082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4229" y="1897467"/>
            <a:ext cx="561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DCIPS Occupational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51625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Top-Down Alignment Process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Alignment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3- 5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pic>
        <p:nvPicPr>
          <p:cNvPr id="3" name="Picture 2" descr="\\172.31.11.23\Projects\USDI\USDI-HR Practitioner\Supplemental Material\funnel_revisions\funnel_revisions\full_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03" y="1992554"/>
            <a:ext cx="9266481" cy="40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134100" cy="63976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Overview of DCIPS Occupational Structure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DCIPS Occupational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3- 6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pic>
        <p:nvPicPr>
          <p:cNvPr id="7" name="Picture 6" descr="work categories_v6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311" y="1793174"/>
            <a:ext cx="7259117" cy="44057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311" y="1814342"/>
            <a:ext cx="7259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DCIPS Occupational Structure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22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Benefits of DCIPS Occupational Structure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Occupational Structure Benefits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793174"/>
            <a:ext cx="5539839" cy="45126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Promotes consistency across the Enterprise</a:t>
            </a:r>
            <a:endParaRPr lang="en-US" sz="2200" dirty="0"/>
          </a:p>
          <a:p>
            <a:r>
              <a:rPr lang="en-US" dirty="0"/>
              <a:t>Helps the Enterprise recruit for DCIPS positions</a:t>
            </a:r>
            <a:endParaRPr lang="en-US" sz="2200" dirty="0"/>
          </a:p>
          <a:p>
            <a:r>
              <a:rPr lang="en-US" dirty="0"/>
              <a:t>Helps the Enterprise conduct strategic workforce planning in order to ensure the right people are in the right places to meet evolving mission requirements </a:t>
            </a:r>
            <a:endParaRPr lang="en-US" sz="2200" dirty="0"/>
          </a:p>
          <a:p>
            <a:r>
              <a:rPr lang="en-US" dirty="0"/>
              <a:t>Supports </a:t>
            </a:r>
            <a:r>
              <a:rPr lang="en-US" dirty="0" smtClean="0"/>
              <a:t>employee understanding, </a:t>
            </a:r>
            <a:r>
              <a:rPr lang="en-US" dirty="0"/>
              <a:t>making it easier for individuals </a:t>
            </a:r>
            <a:r>
              <a:rPr lang="en-US" dirty="0" smtClean="0"/>
              <a:t>under career progression to </a:t>
            </a:r>
            <a:r>
              <a:rPr lang="en-US" dirty="0"/>
              <a:t>transfer within the Enterprise</a:t>
            </a:r>
            <a:endParaRPr lang="en-US" sz="2200" dirty="0"/>
          </a:p>
          <a:p>
            <a:r>
              <a:rPr lang="en-US" dirty="0"/>
              <a:t>Helps facilitate Joint Duty Assignments between </a:t>
            </a:r>
            <a:r>
              <a:rPr lang="en-US" dirty="0" smtClean="0"/>
              <a:t>Defense Intelligence </a:t>
            </a:r>
            <a:r>
              <a:rPr lang="en-US" dirty="0"/>
              <a:t>Components and other members of the IC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4555" r="4225" b="12177"/>
          <a:stretch/>
        </p:blipFill>
        <p:spPr>
          <a:xfrm>
            <a:off x="6387908" y="2194164"/>
            <a:ext cx="2411707" cy="30122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2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1: Select Mission Category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Step 1: Select Mission Category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3- 8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2071366"/>
            <a:ext cx="9144000" cy="4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28316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Mission Categories Defined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2587" y="215681"/>
            <a:ext cx="5942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Mission Categories Defined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3- 9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DCIPS Occupational Structure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4586536" y="2308225"/>
            <a:ext cx="421005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Collection and Operations</a:t>
            </a:r>
          </a:p>
          <a:p>
            <a:r>
              <a:rPr lang="en-US" dirty="0" smtClean="0"/>
              <a:t>Processing and Exploitation</a:t>
            </a:r>
          </a:p>
          <a:p>
            <a:r>
              <a:rPr lang="en-US" dirty="0" smtClean="0"/>
              <a:t>Analysis and Production</a:t>
            </a:r>
          </a:p>
          <a:p>
            <a:r>
              <a:rPr lang="en-US" dirty="0" smtClean="0"/>
              <a:t>Research and Technology</a:t>
            </a:r>
          </a:p>
          <a:p>
            <a:r>
              <a:rPr lang="en-US" dirty="0" smtClean="0"/>
              <a:t>Enterprise Information Technology</a:t>
            </a:r>
          </a:p>
          <a:p>
            <a:r>
              <a:rPr lang="en-US" dirty="0" smtClean="0"/>
              <a:t>Enterprise Management and Support</a:t>
            </a:r>
          </a:p>
          <a:p>
            <a:r>
              <a:rPr lang="en-US" dirty="0" smtClean="0"/>
              <a:t>Mission Management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1" y="2609849"/>
            <a:ext cx="3520224" cy="234314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6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450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Myriad Pro</vt:lpstr>
      <vt:lpstr>Office Theme</vt:lpstr>
      <vt:lpstr>Lesson 3: DCIPS Occupational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cmilas</dc:creator>
  <cp:lastModifiedBy>Holtmann, Cara</cp:lastModifiedBy>
  <cp:revision>108</cp:revision>
  <dcterms:created xsi:type="dcterms:W3CDTF">2011-10-04T13:06:12Z</dcterms:created>
  <dcterms:modified xsi:type="dcterms:W3CDTF">2015-11-24T14:38:21Z</dcterms:modified>
</cp:coreProperties>
</file>